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921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5955EB"/>
                </a:solidFill>
                <a:latin typeface="Libre Baskerville" pitchFamily="34" charset="0"/>
                <a:ea typeface="Libre Baskerville" pitchFamily="34" charset="-122"/>
                <a:cs typeface="Libre Baskerville" pitchFamily="34" charset="-120"/>
              </a:rPr>
              <a:t>Introduction to Air Quality Prognosis</a:t>
            </a:r>
            <a:endParaRPr lang="en-US" sz="6036" dirty="0"/>
          </a:p>
        </p:txBody>
      </p:sp>
      <p:sp>
        <p:nvSpPr>
          <p:cNvPr id="6" name="Text 3"/>
          <p:cNvSpPr/>
          <p:nvPr/>
        </p:nvSpPr>
        <p:spPr>
          <a:xfrm>
            <a:off x="833199" y="5097899"/>
            <a:ext cx="7477601" cy="1224842"/>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Exploring the power of data-driven insights to forecast and improve air quality. Learn how advanced machine learning techniques can uncover trends and patterns in environmental data.</a:t>
            </a:r>
            <a:endParaRPr lang="en-US" sz="1750" dirty="0"/>
          </a:p>
        </p:txBody>
      </p:sp>
      <p:sp>
        <p:nvSpPr>
          <p:cNvPr id="7" name="Shape 4"/>
          <p:cNvSpPr/>
          <p:nvPr/>
        </p:nvSpPr>
        <p:spPr>
          <a:xfrm>
            <a:off x="833199" y="5719882"/>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703213"/>
            <a:ext cx="1758196"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788075"/>
            <a:ext cx="7482245"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Conclusion and Reference</a:t>
            </a:r>
            <a:endParaRPr lang="en-US" sz="4374" dirty="0"/>
          </a:p>
        </p:txBody>
      </p:sp>
      <p:sp>
        <p:nvSpPr>
          <p:cNvPr id="6" name="Shape 3"/>
          <p:cNvSpPr/>
          <p:nvPr/>
        </p:nvSpPr>
        <p:spPr>
          <a:xfrm>
            <a:off x="4490799" y="1815703"/>
            <a:ext cx="4542115" cy="3412569"/>
          </a:xfrm>
          <a:prstGeom prst="roundRect">
            <a:avLst>
              <a:gd name="adj" fmla="val 3907"/>
            </a:avLst>
          </a:prstGeom>
          <a:solidFill>
            <a:srgbClr val="DED6FF"/>
          </a:solidFill>
          <a:ln/>
        </p:spPr>
      </p:sp>
      <p:sp>
        <p:nvSpPr>
          <p:cNvPr id="7" name="Text 4"/>
          <p:cNvSpPr/>
          <p:nvPr/>
        </p:nvSpPr>
        <p:spPr>
          <a:xfrm>
            <a:off x="4712970" y="203787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Conclusion</a:t>
            </a:r>
            <a:endParaRPr lang="en-US" sz="2187" dirty="0"/>
          </a:p>
        </p:txBody>
      </p:sp>
      <p:sp>
        <p:nvSpPr>
          <p:cNvPr id="8" name="Text 5"/>
          <p:cNvSpPr/>
          <p:nvPr/>
        </p:nvSpPr>
        <p:spPr>
          <a:xfrm>
            <a:off x="4712970" y="2518291"/>
            <a:ext cx="4097774" cy="2487811"/>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This comparative analysis of machine learning techniques for air quality prognosis has yielded valuable insights. The strengths and limitations of each model have been thoroughly explored, providing a roadmap for future development.</a:t>
            </a:r>
            <a:endParaRPr lang="en-US" sz="1750" dirty="0"/>
          </a:p>
        </p:txBody>
      </p:sp>
      <p:sp>
        <p:nvSpPr>
          <p:cNvPr id="9" name="Shape 6"/>
          <p:cNvSpPr/>
          <p:nvPr/>
        </p:nvSpPr>
        <p:spPr>
          <a:xfrm>
            <a:off x="9255085" y="1815703"/>
            <a:ext cx="4542115" cy="3412569"/>
          </a:xfrm>
          <a:prstGeom prst="roundRect">
            <a:avLst>
              <a:gd name="adj" fmla="val 3907"/>
            </a:avLst>
          </a:prstGeom>
          <a:solidFill>
            <a:srgbClr val="DED6FF"/>
          </a:solidFill>
          <a:ln/>
        </p:spPr>
      </p:sp>
      <p:sp>
        <p:nvSpPr>
          <p:cNvPr id="10" name="Text 7"/>
          <p:cNvSpPr/>
          <p:nvPr/>
        </p:nvSpPr>
        <p:spPr>
          <a:xfrm>
            <a:off x="9477256" y="203787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Key Findings</a:t>
            </a:r>
            <a:endParaRPr lang="en-US" sz="2187" dirty="0"/>
          </a:p>
        </p:txBody>
      </p:sp>
      <p:sp>
        <p:nvSpPr>
          <p:cNvPr id="11" name="Text 8"/>
          <p:cNvSpPr/>
          <p:nvPr/>
        </p:nvSpPr>
        <p:spPr>
          <a:xfrm>
            <a:off x="9477256" y="2518291"/>
            <a:ext cx="4097774" cy="2132409"/>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study found that XGBoost Regression and Artificial Neural Networks demonstrated the highest accuracy in predicting air quality, outperforming traditional methods like Linear Regression and Random Forest.</a:t>
            </a:r>
            <a:endParaRPr lang="en-US" sz="1750" dirty="0"/>
          </a:p>
        </p:txBody>
      </p:sp>
      <p:sp>
        <p:nvSpPr>
          <p:cNvPr id="12" name="Shape 9"/>
          <p:cNvSpPr/>
          <p:nvPr/>
        </p:nvSpPr>
        <p:spPr>
          <a:xfrm>
            <a:off x="4490799" y="5450443"/>
            <a:ext cx="9306401" cy="1990963"/>
          </a:xfrm>
          <a:prstGeom prst="roundRect">
            <a:avLst>
              <a:gd name="adj" fmla="val 6696"/>
            </a:avLst>
          </a:prstGeom>
          <a:solidFill>
            <a:srgbClr val="DED6FF"/>
          </a:solidFill>
          <a:ln/>
        </p:spPr>
      </p:sp>
      <p:sp>
        <p:nvSpPr>
          <p:cNvPr id="13" name="Text 10"/>
          <p:cNvSpPr/>
          <p:nvPr/>
        </p:nvSpPr>
        <p:spPr>
          <a:xfrm>
            <a:off x="4712970" y="567261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Future Research</a:t>
            </a:r>
            <a:endParaRPr lang="en-US" sz="2187" dirty="0"/>
          </a:p>
        </p:txBody>
      </p:sp>
      <p:sp>
        <p:nvSpPr>
          <p:cNvPr id="14" name="Text 11"/>
          <p:cNvSpPr/>
          <p:nvPr/>
        </p:nvSpPr>
        <p:spPr>
          <a:xfrm>
            <a:off x="4712970" y="6153031"/>
            <a:ext cx="8862060"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Continued research is needed to further optimize the models and explore the integration of additional data sources to enhance the overall air quality forecasting capabilities.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Abstract</a:t>
            </a:r>
            <a:endParaRPr lang="en-US" sz="4374" dirty="0"/>
          </a:p>
        </p:txBody>
      </p:sp>
      <p:sp>
        <p:nvSpPr>
          <p:cNvPr id="6" name="Text 3"/>
          <p:cNvSpPr/>
          <p:nvPr/>
        </p:nvSpPr>
        <p:spPr>
          <a:xfrm>
            <a:off x="833199" y="3562350"/>
            <a:ext cx="7477601" cy="3016870"/>
          </a:xfrm>
          <a:prstGeom prst="rect">
            <a:avLst/>
          </a:prstGeom>
          <a:noFill/>
          <a:ln/>
        </p:spPr>
        <p:txBody>
          <a:bodyPr wrap="square" rtlCol="0" anchor="t"/>
          <a:lstStyle/>
          <a:p>
            <a:pPr marL="0" indent="0" algn="just">
              <a:lnSpc>
                <a:spcPts val="2799"/>
              </a:lnSpc>
              <a:buNone/>
            </a:pPr>
            <a:r>
              <a:rPr lang="en-US" sz="1750" dirty="0">
                <a:solidFill>
                  <a:srgbClr val="49495A"/>
                </a:solidFill>
                <a:latin typeface="Open Sans" pitchFamily="34" charset="0"/>
                <a:ea typeface="Open Sans" pitchFamily="34" charset="-122"/>
                <a:cs typeface="Open Sans" pitchFamily="34" charset="-120"/>
              </a:rPr>
              <a:t>This study presents a comparative analysis of machine learning techniques for air quality prognosis. The identification of trends and the creation of effective pollution mitigation methods are facilitated by the use of machine learning for AQI prediction. It also examines the impact of seasonal variations on pollutant levels and their subsequent effect on the accuracy of the predictive models. The findings underscore the potential of advanced machine learning techniques in developing proactive and adaptive air quality management strategies. </a:t>
            </a:r>
          </a:p>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1016317" y="1112163"/>
            <a:ext cx="8271629" cy="588169"/>
          </a:xfrm>
          <a:prstGeom prst="rect">
            <a:avLst/>
          </a:prstGeom>
          <a:noFill/>
          <a:ln/>
        </p:spPr>
        <p:txBody>
          <a:bodyPr wrap="none" rtlCol="0" anchor="t"/>
          <a:lstStyle/>
          <a:p>
            <a:pPr marL="0" indent="0">
              <a:lnSpc>
                <a:spcPts val="4631"/>
              </a:lnSpc>
              <a:buNone/>
            </a:pPr>
            <a:r>
              <a:rPr lang="en-US" sz="3705" dirty="0">
                <a:solidFill>
                  <a:srgbClr val="5955EB"/>
                </a:solidFill>
                <a:latin typeface="Libre Baskerville" pitchFamily="34" charset="0"/>
                <a:ea typeface="Libre Baskerville" pitchFamily="34" charset="-122"/>
                <a:cs typeface="Libre Baskerville" pitchFamily="34" charset="-120"/>
              </a:rPr>
              <a:t>Data Collection and Preprocessing</a:t>
            </a:r>
            <a:endParaRPr lang="en-US" sz="3705" dirty="0"/>
          </a:p>
        </p:txBody>
      </p:sp>
      <p:sp>
        <p:nvSpPr>
          <p:cNvPr id="6" name="Shape 3"/>
          <p:cNvSpPr/>
          <p:nvPr/>
        </p:nvSpPr>
        <p:spPr>
          <a:xfrm>
            <a:off x="1279803" y="1982629"/>
            <a:ext cx="37624" cy="5134689"/>
          </a:xfrm>
          <a:prstGeom prst="rect">
            <a:avLst/>
          </a:prstGeom>
          <a:solidFill>
            <a:srgbClr val="B8B7E0"/>
          </a:solidFill>
          <a:ln/>
        </p:spPr>
      </p:sp>
      <p:sp>
        <p:nvSpPr>
          <p:cNvPr id="7" name="Shape 4"/>
          <p:cNvSpPr/>
          <p:nvPr/>
        </p:nvSpPr>
        <p:spPr>
          <a:xfrm>
            <a:off x="1510308" y="2322552"/>
            <a:ext cx="658654" cy="37624"/>
          </a:xfrm>
          <a:prstGeom prst="rect">
            <a:avLst/>
          </a:prstGeom>
          <a:solidFill>
            <a:srgbClr val="B8B7E0"/>
          </a:solidFill>
          <a:ln/>
        </p:spPr>
      </p:sp>
      <p:sp>
        <p:nvSpPr>
          <p:cNvPr id="8" name="Shape 5"/>
          <p:cNvSpPr/>
          <p:nvPr/>
        </p:nvSpPr>
        <p:spPr>
          <a:xfrm>
            <a:off x="1086922" y="2129671"/>
            <a:ext cx="423386" cy="423386"/>
          </a:xfrm>
          <a:prstGeom prst="roundRect">
            <a:avLst>
              <a:gd name="adj" fmla="val 26673"/>
            </a:avLst>
          </a:prstGeom>
          <a:solidFill>
            <a:srgbClr val="DED6FF"/>
          </a:solidFill>
          <a:ln/>
        </p:spPr>
      </p:sp>
      <p:sp>
        <p:nvSpPr>
          <p:cNvPr id="9" name="Text 6"/>
          <p:cNvSpPr/>
          <p:nvPr/>
        </p:nvSpPr>
        <p:spPr>
          <a:xfrm>
            <a:off x="1235631" y="2164913"/>
            <a:ext cx="125968" cy="352782"/>
          </a:xfrm>
          <a:prstGeom prst="rect">
            <a:avLst/>
          </a:prstGeom>
          <a:noFill/>
          <a:ln/>
        </p:spPr>
        <p:txBody>
          <a:bodyPr wrap="none" rtlCol="0" anchor="t"/>
          <a:lstStyle/>
          <a:p>
            <a:pPr marL="0" indent="0" algn="ctr">
              <a:lnSpc>
                <a:spcPts val="2779"/>
              </a:lnSpc>
              <a:buNone/>
            </a:pPr>
            <a:r>
              <a:rPr lang="en-US" sz="2223" dirty="0">
                <a:solidFill>
                  <a:srgbClr val="5955EB"/>
                </a:solidFill>
                <a:latin typeface="Libre Baskerville" pitchFamily="34" charset="0"/>
                <a:ea typeface="Libre Baskerville" pitchFamily="34" charset="-122"/>
                <a:cs typeface="Libre Baskerville" pitchFamily="34" charset="-120"/>
              </a:rPr>
              <a:t>1</a:t>
            </a:r>
            <a:endParaRPr lang="en-US" sz="2223" dirty="0"/>
          </a:p>
        </p:txBody>
      </p:sp>
      <p:sp>
        <p:nvSpPr>
          <p:cNvPr id="10" name="Text 7"/>
          <p:cNvSpPr/>
          <p:nvPr/>
        </p:nvSpPr>
        <p:spPr>
          <a:xfrm>
            <a:off x="2333744" y="2170747"/>
            <a:ext cx="2352675" cy="294084"/>
          </a:xfrm>
          <a:prstGeom prst="rect">
            <a:avLst/>
          </a:prstGeom>
          <a:noFill/>
          <a:ln/>
        </p:spPr>
        <p:txBody>
          <a:bodyPr wrap="none" rtlCol="0" anchor="t"/>
          <a:lstStyle/>
          <a:p>
            <a:pPr marL="0" indent="0" algn="l">
              <a:lnSpc>
                <a:spcPts val="2316"/>
              </a:lnSpc>
              <a:buNone/>
            </a:pPr>
            <a:r>
              <a:rPr lang="en-US" sz="1853" dirty="0">
                <a:solidFill>
                  <a:srgbClr val="5955EB"/>
                </a:solidFill>
                <a:latin typeface="Libre Baskerville" pitchFamily="34" charset="0"/>
                <a:ea typeface="Libre Baskerville" pitchFamily="34" charset="-122"/>
                <a:cs typeface="Libre Baskerville" pitchFamily="34" charset="-120"/>
              </a:rPr>
              <a:t>Data Sources</a:t>
            </a:r>
            <a:endParaRPr lang="en-US" sz="1853" dirty="0"/>
          </a:p>
        </p:txBody>
      </p:sp>
      <p:sp>
        <p:nvSpPr>
          <p:cNvPr id="11" name="Text 8"/>
          <p:cNvSpPr/>
          <p:nvPr/>
        </p:nvSpPr>
        <p:spPr>
          <a:xfrm>
            <a:off x="2333744" y="2577703"/>
            <a:ext cx="7622738" cy="903327"/>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The data for the air quality prognosis is collected from various government and environmental agencies, providing real-time monitoring of air pollutants, meteorological data, and historical trends.</a:t>
            </a:r>
            <a:endParaRPr lang="en-US" sz="1482" dirty="0"/>
          </a:p>
        </p:txBody>
      </p:sp>
      <p:sp>
        <p:nvSpPr>
          <p:cNvPr id="12" name="Shape 9"/>
          <p:cNvSpPr/>
          <p:nvPr/>
        </p:nvSpPr>
        <p:spPr>
          <a:xfrm>
            <a:off x="1510308" y="4197191"/>
            <a:ext cx="658654" cy="37624"/>
          </a:xfrm>
          <a:prstGeom prst="rect">
            <a:avLst/>
          </a:prstGeom>
          <a:solidFill>
            <a:srgbClr val="B8B7E0"/>
          </a:solidFill>
          <a:ln/>
        </p:spPr>
      </p:sp>
      <p:sp>
        <p:nvSpPr>
          <p:cNvPr id="13" name="Shape 10"/>
          <p:cNvSpPr/>
          <p:nvPr/>
        </p:nvSpPr>
        <p:spPr>
          <a:xfrm>
            <a:off x="1086922" y="4004310"/>
            <a:ext cx="423386" cy="423386"/>
          </a:xfrm>
          <a:prstGeom prst="roundRect">
            <a:avLst>
              <a:gd name="adj" fmla="val 26673"/>
            </a:avLst>
          </a:prstGeom>
          <a:solidFill>
            <a:srgbClr val="DED6FF"/>
          </a:solidFill>
          <a:ln/>
        </p:spPr>
      </p:sp>
      <p:sp>
        <p:nvSpPr>
          <p:cNvPr id="14" name="Text 11"/>
          <p:cNvSpPr/>
          <p:nvPr/>
        </p:nvSpPr>
        <p:spPr>
          <a:xfrm>
            <a:off x="1211580" y="4039553"/>
            <a:ext cx="173950" cy="352782"/>
          </a:xfrm>
          <a:prstGeom prst="rect">
            <a:avLst/>
          </a:prstGeom>
          <a:noFill/>
          <a:ln/>
        </p:spPr>
        <p:txBody>
          <a:bodyPr wrap="none" rtlCol="0" anchor="t"/>
          <a:lstStyle/>
          <a:p>
            <a:pPr marL="0" indent="0" algn="ctr">
              <a:lnSpc>
                <a:spcPts val="2779"/>
              </a:lnSpc>
              <a:buNone/>
            </a:pPr>
            <a:r>
              <a:rPr lang="en-US" sz="2223" dirty="0">
                <a:solidFill>
                  <a:srgbClr val="5955EB"/>
                </a:solidFill>
                <a:latin typeface="Libre Baskerville" pitchFamily="34" charset="0"/>
                <a:ea typeface="Libre Baskerville" pitchFamily="34" charset="-122"/>
                <a:cs typeface="Libre Baskerville" pitchFamily="34" charset="-120"/>
              </a:rPr>
              <a:t>2</a:t>
            </a:r>
            <a:endParaRPr lang="en-US" sz="2223" dirty="0"/>
          </a:p>
        </p:txBody>
      </p:sp>
      <p:sp>
        <p:nvSpPr>
          <p:cNvPr id="15" name="Text 12"/>
          <p:cNvSpPr/>
          <p:nvPr/>
        </p:nvSpPr>
        <p:spPr>
          <a:xfrm>
            <a:off x="2333744" y="4045387"/>
            <a:ext cx="2352675" cy="294084"/>
          </a:xfrm>
          <a:prstGeom prst="rect">
            <a:avLst/>
          </a:prstGeom>
          <a:noFill/>
          <a:ln/>
        </p:spPr>
        <p:txBody>
          <a:bodyPr wrap="none" rtlCol="0" anchor="t"/>
          <a:lstStyle/>
          <a:p>
            <a:pPr marL="0" indent="0" algn="l">
              <a:lnSpc>
                <a:spcPts val="2316"/>
              </a:lnSpc>
              <a:buNone/>
            </a:pPr>
            <a:r>
              <a:rPr lang="en-US" sz="1853" dirty="0">
                <a:solidFill>
                  <a:srgbClr val="5955EB"/>
                </a:solidFill>
                <a:latin typeface="Libre Baskerville" pitchFamily="34" charset="0"/>
                <a:ea typeface="Libre Baskerville" pitchFamily="34" charset="-122"/>
                <a:cs typeface="Libre Baskerville" pitchFamily="34" charset="-120"/>
              </a:rPr>
              <a:t>Data Cleaning</a:t>
            </a:r>
            <a:endParaRPr lang="en-US" sz="1853" dirty="0"/>
          </a:p>
        </p:txBody>
      </p:sp>
      <p:sp>
        <p:nvSpPr>
          <p:cNvPr id="16" name="Text 13"/>
          <p:cNvSpPr/>
          <p:nvPr/>
        </p:nvSpPr>
        <p:spPr>
          <a:xfrm>
            <a:off x="2333744" y="4452342"/>
            <a:ext cx="7622738" cy="602218"/>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The raw data is carefully inspected and cleaned to handle missing values, outliers, and inconsistencies, ensuring the integrity and reliability of the dataset.</a:t>
            </a:r>
            <a:endParaRPr lang="en-US" sz="1482" dirty="0"/>
          </a:p>
        </p:txBody>
      </p:sp>
      <p:sp>
        <p:nvSpPr>
          <p:cNvPr id="17" name="Shape 14"/>
          <p:cNvSpPr/>
          <p:nvPr/>
        </p:nvSpPr>
        <p:spPr>
          <a:xfrm>
            <a:off x="1510308" y="5770721"/>
            <a:ext cx="658654" cy="37624"/>
          </a:xfrm>
          <a:prstGeom prst="rect">
            <a:avLst/>
          </a:prstGeom>
          <a:solidFill>
            <a:srgbClr val="B8B7E0"/>
          </a:solidFill>
          <a:ln/>
        </p:spPr>
      </p:sp>
      <p:sp>
        <p:nvSpPr>
          <p:cNvPr id="18" name="Shape 15"/>
          <p:cNvSpPr/>
          <p:nvPr/>
        </p:nvSpPr>
        <p:spPr>
          <a:xfrm>
            <a:off x="1086922" y="5577840"/>
            <a:ext cx="423386" cy="423386"/>
          </a:xfrm>
          <a:prstGeom prst="roundRect">
            <a:avLst>
              <a:gd name="adj" fmla="val 26673"/>
            </a:avLst>
          </a:prstGeom>
          <a:solidFill>
            <a:srgbClr val="DED6FF"/>
          </a:solidFill>
          <a:ln/>
        </p:spPr>
      </p:sp>
      <p:sp>
        <p:nvSpPr>
          <p:cNvPr id="19" name="Text 16"/>
          <p:cNvSpPr/>
          <p:nvPr/>
        </p:nvSpPr>
        <p:spPr>
          <a:xfrm>
            <a:off x="1211580" y="5613083"/>
            <a:ext cx="173950" cy="352782"/>
          </a:xfrm>
          <a:prstGeom prst="rect">
            <a:avLst/>
          </a:prstGeom>
          <a:noFill/>
          <a:ln/>
        </p:spPr>
        <p:txBody>
          <a:bodyPr wrap="none" rtlCol="0" anchor="t"/>
          <a:lstStyle/>
          <a:p>
            <a:pPr marL="0" indent="0" algn="ctr">
              <a:lnSpc>
                <a:spcPts val="2779"/>
              </a:lnSpc>
              <a:buNone/>
            </a:pPr>
            <a:r>
              <a:rPr lang="en-US" sz="2223" dirty="0">
                <a:solidFill>
                  <a:srgbClr val="5955EB"/>
                </a:solidFill>
                <a:latin typeface="Libre Baskerville" pitchFamily="34" charset="0"/>
                <a:ea typeface="Libre Baskerville" pitchFamily="34" charset="-122"/>
                <a:cs typeface="Libre Baskerville" pitchFamily="34" charset="-120"/>
              </a:rPr>
              <a:t>3</a:t>
            </a:r>
            <a:endParaRPr lang="en-US" sz="2223" dirty="0"/>
          </a:p>
        </p:txBody>
      </p:sp>
      <p:sp>
        <p:nvSpPr>
          <p:cNvPr id="20" name="Text 17"/>
          <p:cNvSpPr/>
          <p:nvPr/>
        </p:nvSpPr>
        <p:spPr>
          <a:xfrm>
            <a:off x="2333744" y="5618917"/>
            <a:ext cx="2451735" cy="294084"/>
          </a:xfrm>
          <a:prstGeom prst="rect">
            <a:avLst/>
          </a:prstGeom>
          <a:noFill/>
          <a:ln/>
        </p:spPr>
        <p:txBody>
          <a:bodyPr wrap="none" rtlCol="0" anchor="t"/>
          <a:lstStyle/>
          <a:p>
            <a:pPr marL="0" indent="0" algn="l">
              <a:lnSpc>
                <a:spcPts val="2316"/>
              </a:lnSpc>
              <a:buNone/>
            </a:pPr>
            <a:r>
              <a:rPr lang="en-US" sz="1853" dirty="0">
                <a:solidFill>
                  <a:srgbClr val="5955EB"/>
                </a:solidFill>
                <a:latin typeface="Libre Baskerville" pitchFamily="34" charset="0"/>
                <a:ea typeface="Libre Baskerville" pitchFamily="34" charset="-122"/>
                <a:cs typeface="Libre Baskerville" pitchFamily="34" charset="-120"/>
              </a:rPr>
              <a:t>Feature Engineering</a:t>
            </a:r>
            <a:endParaRPr lang="en-US" sz="1853" dirty="0"/>
          </a:p>
        </p:txBody>
      </p:sp>
      <p:sp>
        <p:nvSpPr>
          <p:cNvPr id="21" name="Text 18"/>
          <p:cNvSpPr/>
          <p:nvPr/>
        </p:nvSpPr>
        <p:spPr>
          <a:xfrm>
            <a:off x="2333744" y="6025872"/>
            <a:ext cx="7622738" cy="903327"/>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Relevant features are extracted and engineered from the raw data, including air pollutant concentrations, weather parameters, and geographic factors, to enhance the predictive capabilities of the machine learning models.</a:t>
            </a:r>
            <a:endParaRPr lang="en-US" sz="148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861304"/>
            <a:ext cx="10328791"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Existing System vs Proposed System</a:t>
            </a:r>
            <a:endParaRPr lang="en-US" sz="4374" dirty="0"/>
          </a:p>
        </p:txBody>
      </p:sp>
      <p:sp>
        <p:nvSpPr>
          <p:cNvPr id="5" name="Text 3"/>
          <p:cNvSpPr/>
          <p:nvPr/>
        </p:nvSpPr>
        <p:spPr>
          <a:xfrm>
            <a:off x="2037993" y="3111103"/>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Existing System</a:t>
            </a:r>
            <a:endParaRPr lang="en-US" sz="2187" dirty="0"/>
          </a:p>
        </p:txBody>
      </p:sp>
      <p:sp>
        <p:nvSpPr>
          <p:cNvPr id="6" name="Text 4"/>
          <p:cNvSpPr/>
          <p:nvPr/>
        </p:nvSpPr>
        <p:spPr>
          <a:xfrm>
            <a:off x="2037993" y="3680460"/>
            <a:ext cx="5006221" cy="2132409"/>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current air quality monitoring and forecasting systems rely on traditional statistical models and manual data collection. These methods are often time-consuming, prone to errors, and unable to capture the complexity of urban air pollution.</a:t>
            </a:r>
            <a:endParaRPr lang="en-US" sz="1750" dirty="0"/>
          </a:p>
        </p:txBody>
      </p:sp>
      <p:sp>
        <p:nvSpPr>
          <p:cNvPr id="7" name="Text 5"/>
          <p:cNvSpPr/>
          <p:nvPr/>
        </p:nvSpPr>
        <p:spPr>
          <a:xfrm>
            <a:off x="7593806" y="3111103"/>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Proposed System</a:t>
            </a:r>
            <a:endParaRPr lang="en-US" sz="2187" dirty="0"/>
          </a:p>
        </p:txBody>
      </p:sp>
      <p:sp>
        <p:nvSpPr>
          <p:cNvPr id="8" name="Text 6"/>
          <p:cNvSpPr/>
          <p:nvPr/>
        </p:nvSpPr>
        <p:spPr>
          <a:xfrm>
            <a:off x="7593806" y="3680460"/>
            <a:ext cx="5006221" cy="2487811"/>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proposed system leverages advanced machine learning techniques to automate data collection, analysis, and forecasting. This AI-powered approach promises more accurate, real-time predictions of air quality, enabling proactive measures to improve public health and environmental sustainability.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813316"/>
            <a:ext cx="5749766"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System Architecture</a:t>
            </a:r>
            <a:endParaRPr lang="en-US" sz="4374" dirty="0"/>
          </a:p>
        </p:txBody>
      </p:sp>
      <p:sp>
        <p:nvSpPr>
          <p:cNvPr id="5" name="Text 3"/>
          <p:cNvSpPr/>
          <p:nvPr/>
        </p:nvSpPr>
        <p:spPr>
          <a:xfrm>
            <a:off x="2037993" y="2040850"/>
            <a:ext cx="5006221" cy="285453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proposed system architecture consists of a scalable and distributed platform that integrates various machine learning techniques to provide accurate air quality prognosis. The system leverages cloud-based infrastructure to enable real-time data processing and analysis, ensuring high availability and responsiveness.</a:t>
            </a:r>
            <a:endParaRPr lang="en-US" sz="1750" dirty="0"/>
          </a:p>
        </p:txBody>
      </p:sp>
      <p:sp>
        <p:nvSpPr>
          <p:cNvPr id="6" name="Text 4"/>
          <p:cNvSpPr/>
          <p:nvPr/>
        </p:nvSpPr>
        <p:spPr>
          <a:xfrm>
            <a:off x="2037993" y="4895385"/>
            <a:ext cx="5006221" cy="2320993"/>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architecture incorporates data collection from multiple sources, including sensors, weather stations, and open-source repositories. Advanced preprocessing and feature engineering techniques are employed to prepare the data for model training and deployment.</a:t>
            </a:r>
            <a:endParaRPr lang="en-US" sz="1750" dirty="0"/>
          </a:p>
        </p:txBody>
      </p:sp>
      <p:pic>
        <p:nvPicPr>
          <p:cNvPr id="7" name="Image 0" descr="preencoded.png"/>
          <p:cNvPicPr>
            <a:picLocks noChangeAspect="1"/>
          </p:cNvPicPr>
          <p:nvPr/>
        </p:nvPicPr>
        <p:blipFill>
          <a:blip r:embed="rId3"/>
          <a:stretch>
            <a:fillRect/>
          </a:stretch>
        </p:blipFill>
        <p:spPr>
          <a:xfrm>
            <a:off x="7593806" y="2090857"/>
            <a:ext cx="5006221" cy="3425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854279"/>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List of Modules</a:t>
            </a:r>
            <a:endParaRPr lang="en-US" sz="4374" dirty="0"/>
          </a:p>
        </p:txBody>
      </p:sp>
      <p:pic>
        <p:nvPicPr>
          <p:cNvPr id="5" name="Image 0" descr="preencoded.png"/>
          <p:cNvPicPr>
            <a:picLocks noChangeAspect="1"/>
          </p:cNvPicPr>
          <p:nvPr/>
        </p:nvPicPr>
        <p:blipFill>
          <a:blip r:embed="rId3"/>
          <a:stretch>
            <a:fillRect/>
          </a:stretch>
        </p:blipFill>
        <p:spPr>
          <a:xfrm>
            <a:off x="2037993" y="2992993"/>
            <a:ext cx="555427" cy="555427"/>
          </a:xfrm>
          <a:prstGeom prst="rect">
            <a:avLst/>
          </a:prstGeom>
        </p:spPr>
      </p:pic>
      <p:sp>
        <p:nvSpPr>
          <p:cNvPr id="6" name="Text 3"/>
          <p:cNvSpPr/>
          <p:nvPr/>
        </p:nvSpPr>
        <p:spPr>
          <a:xfrm>
            <a:off x="2037993" y="3770590"/>
            <a:ext cx="2388632"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Data Collection</a:t>
            </a:r>
            <a:endParaRPr lang="en-US" sz="2187" dirty="0"/>
          </a:p>
        </p:txBody>
      </p:sp>
      <p:sp>
        <p:nvSpPr>
          <p:cNvPr id="7" name="Text 4"/>
          <p:cNvSpPr/>
          <p:nvPr/>
        </p:nvSpPr>
        <p:spPr>
          <a:xfrm>
            <a:off x="2037993" y="4251008"/>
            <a:ext cx="2388632" cy="1777008"/>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Gathering relevant air quality data from various sources to build the predictive models.</a:t>
            </a:r>
            <a:endParaRPr lang="en-US" sz="1750" dirty="0"/>
          </a:p>
        </p:txBody>
      </p:sp>
      <p:pic>
        <p:nvPicPr>
          <p:cNvPr id="8" name="Image 1" descr="preencoded.png"/>
          <p:cNvPicPr>
            <a:picLocks noChangeAspect="1"/>
          </p:cNvPicPr>
          <p:nvPr/>
        </p:nvPicPr>
        <p:blipFill>
          <a:blip r:embed="rId4"/>
          <a:stretch>
            <a:fillRect/>
          </a:stretch>
        </p:blipFill>
        <p:spPr>
          <a:xfrm>
            <a:off x="4759881" y="2992993"/>
            <a:ext cx="555427" cy="555427"/>
          </a:xfrm>
          <a:prstGeom prst="rect">
            <a:avLst/>
          </a:prstGeom>
        </p:spPr>
      </p:pic>
      <p:sp>
        <p:nvSpPr>
          <p:cNvPr id="9" name="Text 5"/>
          <p:cNvSpPr/>
          <p:nvPr/>
        </p:nvSpPr>
        <p:spPr>
          <a:xfrm>
            <a:off x="4759881" y="3770590"/>
            <a:ext cx="2388632"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Data Preprocessing</a:t>
            </a:r>
            <a:endParaRPr lang="en-US" sz="2187" dirty="0"/>
          </a:p>
        </p:txBody>
      </p:sp>
      <p:sp>
        <p:nvSpPr>
          <p:cNvPr id="10" name="Text 6"/>
          <p:cNvSpPr/>
          <p:nvPr/>
        </p:nvSpPr>
        <p:spPr>
          <a:xfrm>
            <a:off x="4759881" y="4598194"/>
            <a:ext cx="2388632" cy="1421606"/>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Cleaning, formatting, and transforming the raw data into a usable format for analysis.</a:t>
            </a:r>
            <a:endParaRPr lang="en-US" sz="1750" dirty="0"/>
          </a:p>
        </p:txBody>
      </p:sp>
      <p:pic>
        <p:nvPicPr>
          <p:cNvPr id="11" name="Image 2" descr="preencoded.png"/>
          <p:cNvPicPr>
            <a:picLocks noChangeAspect="1"/>
          </p:cNvPicPr>
          <p:nvPr/>
        </p:nvPicPr>
        <p:blipFill>
          <a:blip r:embed="rId5"/>
          <a:stretch>
            <a:fillRect/>
          </a:stretch>
        </p:blipFill>
        <p:spPr>
          <a:xfrm>
            <a:off x="7481768" y="2992993"/>
            <a:ext cx="555427" cy="555427"/>
          </a:xfrm>
          <a:prstGeom prst="rect">
            <a:avLst/>
          </a:prstGeom>
        </p:spPr>
      </p:pic>
      <p:sp>
        <p:nvSpPr>
          <p:cNvPr id="12" name="Text 7"/>
          <p:cNvSpPr/>
          <p:nvPr/>
        </p:nvSpPr>
        <p:spPr>
          <a:xfrm>
            <a:off x="7481768" y="3770590"/>
            <a:ext cx="2388632"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Model Development</a:t>
            </a:r>
            <a:endParaRPr lang="en-US" sz="2187" dirty="0"/>
          </a:p>
        </p:txBody>
      </p:sp>
      <p:sp>
        <p:nvSpPr>
          <p:cNvPr id="13" name="Text 8"/>
          <p:cNvSpPr/>
          <p:nvPr/>
        </p:nvSpPr>
        <p:spPr>
          <a:xfrm>
            <a:off x="7481768" y="4598194"/>
            <a:ext cx="2388632" cy="1777008"/>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Applying machine learning techniques to build predictive models for air quality forecasting.</a:t>
            </a:r>
            <a:endParaRPr lang="en-US" sz="1750" dirty="0"/>
          </a:p>
        </p:txBody>
      </p:sp>
      <p:pic>
        <p:nvPicPr>
          <p:cNvPr id="14" name="Image 3" descr="preencoded.png"/>
          <p:cNvPicPr>
            <a:picLocks noChangeAspect="1"/>
          </p:cNvPicPr>
          <p:nvPr/>
        </p:nvPicPr>
        <p:blipFill>
          <a:blip r:embed="rId6"/>
          <a:stretch>
            <a:fillRect/>
          </a:stretch>
        </p:blipFill>
        <p:spPr>
          <a:xfrm>
            <a:off x="10203656" y="2992993"/>
            <a:ext cx="555427" cy="555427"/>
          </a:xfrm>
          <a:prstGeom prst="rect">
            <a:avLst/>
          </a:prstGeom>
        </p:spPr>
      </p:pic>
      <p:sp>
        <p:nvSpPr>
          <p:cNvPr id="15" name="Text 9"/>
          <p:cNvSpPr/>
          <p:nvPr/>
        </p:nvSpPr>
        <p:spPr>
          <a:xfrm>
            <a:off x="10203656" y="3770590"/>
            <a:ext cx="2388751"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Model Evaluation</a:t>
            </a:r>
            <a:endParaRPr lang="en-US" sz="2187" dirty="0"/>
          </a:p>
        </p:txBody>
      </p:sp>
      <p:sp>
        <p:nvSpPr>
          <p:cNvPr id="16" name="Text 10"/>
          <p:cNvSpPr/>
          <p:nvPr/>
        </p:nvSpPr>
        <p:spPr>
          <a:xfrm>
            <a:off x="10203656" y="4598194"/>
            <a:ext cx="2388751" cy="1777008"/>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Assessing the performance of the developed models using appropriate metrics.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635318"/>
            <a:ext cx="9306401"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Linear Regression and Random Forest Regression</a:t>
            </a:r>
            <a:endParaRPr lang="en-US" sz="4374" dirty="0"/>
          </a:p>
        </p:txBody>
      </p:sp>
      <p:sp>
        <p:nvSpPr>
          <p:cNvPr id="6" name="Shape 3"/>
          <p:cNvSpPr/>
          <p:nvPr/>
        </p:nvSpPr>
        <p:spPr>
          <a:xfrm>
            <a:off x="833199" y="2530912"/>
            <a:ext cx="499943" cy="499943"/>
          </a:xfrm>
          <a:prstGeom prst="roundRect">
            <a:avLst>
              <a:gd name="adj" fmla="val 26667"/>
            </a:avLst>
          </a:prstGeom>
          <a:solidFill>
            <a:srgbClr val="DED6FF"/>
          </a:solidFill>
          <a:ln/>
        </p:spPr>
      </p:sp>
      <p:sp>
        <p:nvSpPr>
          <p:cNvPr id="7" name="Text 4"/>
          <p:cNvSpPr/>
          <p:nvPr/>
        </p:nvSpPr>
        <p:spPr>
          <a:xfrm>
            <a:off x="1008817" y="2572583"/>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8" name="Text 5"/>
          <p:cNvSpPr/>
          <p:nvPr/>
        </p:nvSpPr>
        <p:spPr>
          <a:xfrm>
            <a:off x="1555313" y="2607231"/>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Linear Regression</a:t>
            </a:r>
            <a:endParaRPr lang="en-US" sz="2187" dirty="0"/>
          </a:p>
        </p:txBody>
      </p:sp>
      <p:sp>
        <p:nvSpPr>
          <p:cNvPr id="9" name="Text 6"/>
          <p:cNvSpPr/>
          <p:nvPr/>
        </p:nvSpPr>
        <p:spPr>
          <a:xfrm>
            <a:off x="1555313" y="3087648"/>
            <a:ext cx="3820001" cy="2132409"/>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A fundamental machine learning technique that models the relationship between input variables and a target variable using a linear equation. Provides a straightforward way to predict air quality metrics.</a:t>
            </a:r>
            <a:endParaRPr lang="en-US" sz="1750" dirty="0"/>
          </a:p>
        </p:txBody>
      </p:sp>
      <p:sp>
        <p:nvSpPr>
          <p:cNvPr id="10" name="Shape 7"/>
          <p:cNvSpPr/>
          <p:nvPr/>
        </p:nvSpPr>
        <p:spPr>
          <a:xfrm>
            <a:off x="5597485" y="2530912"/>
            <a:ext cx="499943" cy="499943"/>
          </a:xfrm>
          <a:prstGeom prst="roundRect">
            <a:avLst>
              <a:gd name="adj" fmla="val 26667"/>
            </a:avLst>
          </a:prstGeom>
          <a:solidFill>
            <a:srgbClr val="DED6FF"/>
          </a:solidFill>
          <a:ln/>
        </p:spPr>
      </p:sp>
      <p:sp>
        <p:nvSpPr>
          <p:cNvPr id="11" name="Text 8"/>
          <p:cNvSpPr/>
          <p:nvPr/>
        </p:nvSpPr>
        <p:spPr>
          <a:xfrm>
            <a:off x="5744766" y="2572583"/>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2" name="Text 9"/>
          <p:cNvSpPr/>
          <p:nvPr/>
        </p:nvSpPr>
        <p:spPr>
          <a:xfrm>
            <a:off x="6319599" y="2607231"/>
            <a:ext cx="3816429"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Random Forest Regression</a:t>
            </a:r>
            <a:endParaRPr lang="en-US" sz="2187" dirty="0"/>
          </a:p>
        </p:txBody>
      </p:sp>
      <p:sp>
        <p:nvSpPr>
          <p:cNvPr id="13" name="Text 10"/>
          <p:cNvSpPr/>
          <p:nvPr/>
        </p:nvSpPr>
        <p:spPr>
          <a:xfrm>
            <a:off x="6319599" y="3087648"/>
            <a:ext cx="3820001" cy="2487811"/>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An ensemble learning method that creates multiple decision trees and combines their predictions. Handles nonlinear relationships well and is robust to noisy or missing data, making it effective for air quality forecasting.</a:t>
            </a:r>
            <a:endParaRPr lang="en-US" sz="1750" dirty="0"/>
          </a:p>
        </p:txBody>
      </p:sp>
      <p:sp>
        <p:nvSpPr>
          <p:cNvPr id="14" name="Shape 11"/>
          <p:cNvSpPr/>
          <p:nvPr/>
        </p:nvSpPr>
        <p:spPr>
          <a:xfrm>
            <a:off x="833199" y="5971223"/>
            <a:ext cx="499943" cy="499943"/>
          </a:xfrm>
          <a:prstGeom prst="roundRect">
            <a:avLst>
              <a:gd name="adj" fmla="val 26667"/>
            </a:avLst>
          </a:prstGeom>
          <a:solidFill>
            <a:srgbClr val="DED6FF"/>
          </a:solidFill>
          <a:ln/>
        </p:spPr>
      </p:sp>
      <p:sp>
        <p:nvSpPr>
          <p:cNvPr id="15" name="Text 12"/>
          <p:cNvSpPr/>
          <p:nvPr/>
        </p:nvSpPr>
        <p:spPr>
          <a:xfrm>
            <a:off x="980480" y="6012894"/>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16" name="Text 13"/>
          <p:cNvSpPr/>
          <p:nvPr/>
        </p:nvSpPr>
        <p:spPr>
          <a:xfrm>
            <a:off x="1555313" y="6047542"/>
            <a:ext cx="3088124"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Comparative Analysis</a:t>
            </a:r>
            <a:endParaRPr lang="en-US" sz="2187" dirty="0"/>
          </a:p>
        </p:txBody>
      </p:sp>
      <p:sp>
        <p:nvSpPr>
          <p:cNvPr id="17" name="Text 14"/>
          <p:cNvSpPr/>
          <p:nvPr/>
        </p:nvSpPr>
        <p:spPr>
          <a:xfrm>
            <a:off x="1555313" y="6527959"/>
            <a:ext cx="8584287"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Evaluating the performance of these two regression techniques on the air quality dataset will provide insights into their strengths, weaknesses, and suitability for the air quality prognosis task.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30910"/>
          </a:xfrm>
          <a:prstGeom prst="rect">
            <a:avLst/>
          </a:prstGeom>
          <a:solidFill>
            <a:srgbClr val="FBFAFF"/>
          </a:solidFill>
          <a:ln/>
        </p:spPr>
      </p:sp>
      <p:sp>
        <p:nvSpPr>
          <p:cNvPr id="4" name="Text 2"/>
          <p:cNvSpPr/>
          <p:nvPr/>
        </p:nvSpPr>
        <p:spPr>
          <a:xfrm>
            <a:off x="2350532" y="574834"/>
            <a:ext cx="9929217" cy="1306354"/>
          </a:xfrm>
          <a:prstGeom prst="rect">
            <a:avLst/>
          </a:prstGeom>
          <a:noFill/>
          <a:ln/>
        </p:spPr>
        <p:txBody>
          <a:bodyPr wrap="square" rtlCol="0" anchor="t"/>
          <a:lstStyle/>
          <a:p>
            <a:pPr marL="0" indent="0">
              <a:lnSpc>
                <a:spcPts val="5144"/>
              </a:lnSpc>
              <a:buNone/>
            </a:pPr>
            <a:r>
              <a:rPr lang="en-US" sz="4115" dirty="0">
                <a:solidFill>
                  <a:srgbClr val="5955EB"/>
                </a:solidFill>
                <a:latin typeface="Libre Baskerville" pitchFamily="34" charset="0"/>
                <a:ea typeface="Libre Baskerville" pitchFamily="34" charset="-122"/>
                <a:cs typeface="Libre Baskerville" pitchFamily="34" charset="-120"/>
              </a:rPr>
              <a:t>XG Boost Regression and Artificial Neural Network</a:t>
            </a:r>
            <a:endParaRPr lang="en-US" sz="4115" dirty="0"/>
          </a:p>
        </p:txBody>
      </p:sp>
      <p:pic>
        <p:nvPicPr>
          <p:cNvPr id="5" name="Image 0" descr="preencoded.png"/>
          <p:cNvPicPr>
            <a:picLocks noChangeAspect="1"/>
          </p:cNvPicPr>
          <p:nvPr/>
        </p:nvPicPr>
        <p:blipFill>
          <a:blip r:embed="rId3"/>
          <a:stretch>
            <a:fillRect/>
          </a:stretch>
        </p:blipFill>
        <p:spPr>
          <a:xfrm>
            <a:off x="2350532" y="2299216"/>
            <a:ext cx="4807863" cy="2971443"/>
          </a:xfrm>
          <a:prstGeom prst="rect">
            <a:avLst/>
          </a:prstGeom>
        </p:spPr>
      </p:pic>
      <p:sp>
        <p:nvSpPr>
          <p:cNvPr id="6" name="Text 3"/>
          <p:cNvSpPr/>
          <p:nvPr/>
        </p:nvSpPr>
        <p:spPr>
          <a:xfrm>
            <a:off x="2350532" y="5531882"/>
            <a:ext cx="2794040" cy="326588"/>
          </a:xfrm>
          <a:prstGeom prst="rect">
            <a:avLst/>
          </a:prstGeom>
          <a:noFill/>
          <a:ln/>
        </p:spPr>
        <p:txBody>
          <a:bodyPr wrap="none" rtlCol="0" anchor="t"/>
          <a:lstStyle/>
          <a:p>
            <a:pPr marL="0" indent="0" algn="l">
              <a:lnSpc>
                <a:spcPts val="2572"/>
              </a:lnSpc>
              <a:buNone/>
            </a:pPr>
            <a:r>
              <a:rPr lang="en-US" sz="2057" dirty="0">
                <a:solidFill>
                  <a:srgbClr val="5955EB"/>
                </a:solidFill>
                <a:latin typeface="Libre Baskerville" pitchFamily="34" charset="0"/>
                <a:ea typeface="Libre Baskerville" pitchFamily="34" charset="-122"/>
                <a:cs typeface="Libre Baskerville" pitchFamily="34" charset="-120"/>
              </a:rPr>
              <a:t>XG Boost Regression</a:t>
            </a:r>
            <a:endParaRPr lang="en-US" sz="2057" dirty="0"/>
          </a:p>
        </p:txBody>
      </p:sp>
      <p:sp>
        <p:nvSpPr>
          <p:cNvPr id="7" name="Text 4"/>
          <p:cNvSpPr/>
          <p:nvPr/>
        </p:nvSpPr>
        <p:spPr>
          <a:xfrm>
            <a:off x="2350532" y="5983843"/>
            <a:ext cx="4807863" cy="1672233"/>
          </a:xfrm>
          <a:prstGeom prst="rect">
            <a:avLst/>
          </a:prstGeom>
          <a:noFill/>
          <a:ln/>
        </p:spPr>
        <p:txBody>
          <a:bodyPr wrap="square" rtlCol="0" anchor="t"/>
          <a:lstStyle/>
          <a:p>
            <a:pPr marL="0" indent="0" algn="l">
              <a:lnSpc>
                <a:spcPts val="2634"/>
              </a:lnSpc>
              <a:buNone/>
            </a:pPr>
            <a:r>
              <a:rPr lang="en-US" sz="1646" dirty="0">
                <a:solidFill>
                  <a:srgbClr val="49495A"/>
                </a:solidFill>
                <a:latin typeface="Open Sans" pitchFamily="34" charset="0"/>
                <a:ea typeface="Open Sans" pitchFamily="34" charset="-122"/>
                <a:cs typeface="Open Sans" pitchFamily="34" charset="-120"/>
              </a:rPr>
              <a:t>XG Boost is an advanced gradient boosting algorithm that leverages decision trees to create a powerful predictive model. It's known for its exceptional performance on a wide range of regression tasks.</a:t>
            </a:r>
            <a:endParaRPr lang="en-US" sz="1646" dirty="0"/>
          </a:p>
        </p:txBody>
      </p:sp>
      <p:pic>
        <p:nvPicPr>
          <p:cNvPr id="8" name="Image 1" descr="preencoded.png"/>
          <p:cNvPicPr>
            <a:picLocks noChangeAspect="1"/>
          </p:cNvPicPr>
          <p:nvPr/>
        </p:nvPicPr>
        <p:blipFill>
          <a:blip r:embed="rId4"/>
          <a:stretch>
            <a:fillRect/>
          </a:stretch>
        </p:blipFill>
        <p:spPr>
          <a:xfrm>
            <a:off x="7471886" y="2299216"/>
            <a:ext cx="4807863" cy="2971443"/>
          </a:xfrm>
          <a:prstGeom prst="rect">
            <a:avLst/>
          </a:prstGeom>
        </p:spPr>
      </p:pic>
      <p:sp>
        <p:nvSpPr>
          <p:cNvPr id="9" name="Text 5"/>
          <p:cNvSpPr/>
          <p:nvPr/>
        </p:nvSpPr>
        <p:spPr>
          <a:xfrm>
            <a:off x="7471886" y="5531882"/>
            <a:ext cx="3380542" cy="326588"/>
          </a:xfrm>
          <a:prstGeom prst="rect">
            <a:avLst/>
          </a:prstGeom>
          <a:noFill/>
          <a:ln/>
        </p:spPr>
        <p:txBody>
          <a:bodyPr wrap="none" rtlCol="0" anchor="t"/>
          <a:lstStyle/>
          <a:p>
            <a:pPr marL="0" indent="0" algn="l">
              <a:lnSpc>
                <a:spcPts val="2572"/>
              </a:lnSpc>
              <a:buNone/>
            </a:pPr>
            <a:r>
              <a:rPr lang="en-US" sz="2057" dirty="0">
                <a:solidFill>
                  <a:srgbClr val="5955EB"/>
                </a:solidFill>
                <a:latin typeface="Libre Baskerville" pitchFamily="34" charset="0"/>
                <a:ea typeface="Libre Baskerville" pitchFamily="34" charset="-122"/>
                <a:cs typeface="Libre Baskerville" pitchFamily="34" charset="-120"/>
              </a:rPr>
              <a:t>Artificial Neural Network</a:t>
            </a:r>
            <a:endParaRPr lang="en-US" sz="2057" dirty="0"/>
          </a:p>
        </p:txBody>
      </p:sp>
      <p:sp>
        <p:nvSpPr>
          <p:cNvPr id="10" name="Text 6"/>
          <p:cNvSpPr/>
          <p:nvPr/>
        </p:nvSpPr>
        <p:spPr>
          <a:xfrm>
            <a:off x="7471886" y="5983843"/>
            <a:ext cx="4807863" cy="1672233"/>
          </a:xfrm>
          <a:prstGeom prst="rect">
            <a:avLst/>
          </a:prstGeom>
          <a:noFill/>
          <a:ln/>
        </p:spPr>
        <p:txBody>
          <a:bodyPr wrap="square" rtlCol="0" anchor="t"/>
          <a:lstStyle/>
          <a:p>
            <a:pPr marL="0" indent="0" algn="l">
              <a:lnSpc>
                <a:spcPts val="2634"/>
              </a:lnSpc>
              <a:buNone/>
            </a:pPr>
            <a:r>
              <a:rPr lang="en-US" sz="1646" dirty="0">
                <a:solidFill>
                  <a:srgbClr val="49495A"/>
                </a:solidFill>
                <a:latin typeface="Open Sans" pitchFamily="34" charset="0"/>
                <a:ea typeface="Open Sans" pitchFamily="34" charset="-122"/>
                <a:cs typeface="Open Sans" pitchFamily="34" charset="-120"/>
              </a:rPr>
              <a:t>Artificial Neural Networks (ANNs) are a class of machine learning models inspired by the human brain. ANNs excel at learning complex non-linear relationships in data, making them well-suited for advanced air quality prediction.</a:t>
            </a:r>
            <a:endParaRPr lang="en-US" sz="164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3055501" y="493276"/>
            <a:ext cx="7136487" cy="560427"/>
          </a:xfrm>
          <a:prstGeom prst="rect">
            <a:avLst/>
          </a:prstGeom>
          <a:noFill/>
          <a:ln/>
        </p:spPr>
        <p:txBody>
          <a:bodyPr wrap="none" rtlCol="0" anchor="t"/>
          <a:lstStyle/>
          <a:p>
            <a:pPr marL="0" indent="0">
              <a:lnSpc>
                <a:spcPts val="4413"/>
              </a:lnSpc>
              <a:buNone/>
            </a:pPr>
            <a:r>
              <a:rPr lang="en-US" sz="3531" dirty="0">
                <a:solidFill>
                  <a:srgbClr val="5955EB"/>
                </a:solidFill>
                <a:latin typeface="Libre Baskerville" pitchFamily="34" charset="0"/>
                <a:ea typeface="Libre Baskerville" pitchFamily="34" charset="-122"/>
                <a:cs typeface="Libre Baskerville" pitchFamily="34" charset="-120"/>
              </a:rPr>
              <a:t>Model Training and Evaluation</a:t>
            </a:r>
            <a:endParaRPr lang="en-US" sz="3531" dirty="0"/>
          </a:p>
        </p:txBody>
      </p:sp>
      <p:sp>
        <p:nvSpPr>
          <p:cNvPr id="5" name="Shape 3"/>
          <p:cNvSpPr/>
          <p:nvPr/>
        </p:nvSpPr>
        <p:spPr>
          <a:xfrm>
            <a:off x="3055501" y="1412319"/>
            <a:ext cx="1064895" cy="1033105"/>
          </a:xfrm>
          <a:prstGeom prst="roundRect">
            <a:avLst>
              <a:gd name="adj" fmla="val 10416"/>
            </a:avLst>
          </a:prstGeom>
          <a:solidFill>
            <a:srgbClr val="DED6FF"/>
          </a:solidFill>
          <a:ln/>
        </p:spPr>
      </p:sp>
      <p:sp>
        <p:nvSpPr>
          <p:cNvPr id="6" name="Text 4"/>
          <p:cNvSpPr/>
          <p:nvPr/>
        </p:nvSpPr>
        <p:spPr>
          <a:xfrm>
            <a:off x="3234809" y="1749504"/>
            <a:ext cx="100013" cy="358616"/>
          </a:xfrm>
          <a:prstGeom prst="rect">
            <a:avLst/>
          </a:prstGeom>
          <a:noFill/>
          <a:ln/>
        </p:spPr>
        <p:txBody>
          <a:bodyPr wrap="none" rtlCol="0" anchor="t"/>
          <a:lstStyle/>
          <a:p>
            <a:pPr marL="0" indent="0" algn="ctr">
              <a:lnSpc>
                <a:spcPts val="2824"/>
              </a:lnSpc>
              <a:buNone/>
            </a:pPr>
            <a:r>
              <a:rPr lang="en-US" sz="1765" dirty="0">
                <a:solidFill>
                  <a:srgbClr val="5955EB"/>
                </a:solidFill>
                <a:latin typeface="Libre Baskerville" pitchFamily="34" charset="0"/>
                <a:ea typeface="Libre Baskerville" pitchFamily="34" charset="-122"/>
                <a:cs typeface="Libre Baskerville" pitchFamily="34" charset="-120"/>
              </a:rPr>
              <a:t>1</a:t>
            </a:r>
            <a:endParaRPr lang="en-US" sz="1765" dirty="0"/>
          </a:p>
        </p:txBody>
      </p:sp>
      <p:sp>
        <p:nvSpPr>
          <p:cNvPr id="7" name="Text 5"/>
          <p:cNvSpPr/>
          <p:nvPr/>
        </p:nvSpPr>
        <p:spPr>
          <a:xfrm>
            <a:off x="4299704" y="1591628"/>
            <a:ext cx="2241828" cy="280154"/>
          </a:xfrm>
          <a:prstGeom prst="rect">
            <a:avLst/>
          </a:prstGeom>
          <a:noFill/>
          <a:ln/>
        </p:spPr>
        <p:txBody>
          <a:bodyPr wrap="none" rtlCol="0" anchor="t"/>
          <a:lstStyle/>
          <a:p>
            <a:pPr marL="0" indent="0" algn="l">
              <a:lnSpc>
                <a:spcPts val="2207"/>
              </a:lnSpc>
              <a:buNone/>
            </a:pPr>
            <a:r>
              <a:rPr lang="en-US" sz="1765" dirty="0">
                <a:solidFill>
                  <a:srgbClr val="5955EB"/>
                </a:solidFill>
                <a:latin typeface="Libre Baskerville" pitchFamily="34" charset="0"/>
                <a:ea typeface="Libre Baskerville" pitchFamily="34" charset="-122"/>
                <a:cs typeface="Libre Baskerville" pitchFamily="34" charset="-120"/>
              </a:rPr>
              <a:t>Data Split</a:t>
            </a:r>
            <a:endParaRPr lang="en-US" sz="1765" dirty="0"/>
          </a:p>
        </p:txBody>
      </p:sp>
      <p:sp>
        <p:nvSpPr>
          <p:cNvPr id="8" name="Text 6"/>
          <p:cNvSpPr/>
          <p:nvPr/>
        </p:nvSpPr>
        <p:spPr>
          <a:xfrm>
            <a:off x="4299704" y="1979295"/>
            <a:ext cx="4637008" cy="286822"/>
          </a:xfrm>
          <a:prstGeom prst="rect">
            <a:avLst/>
          </a:prstGeom>
          <a:noFill/>
          <a:ln/>
        </p:spPr>
        <p:txBody>
          <a:bodyPr wrap="none" rtlCol="0" anchor="t"/>
          <a:lstStyle/>
          <a:p>
            <a:pPr marL="0" indent="0" algn="l">
              <a:lnSpc>
                <a:spcPts val="2260"/>
              </a:lnSpc>
              <a:buNone/>
            </a:pPr>
            <a:r>
              <a:rPr lang="en-US" sz="1412" dirty="0">
                <a:solidFill>
                  <a:srgbClr val="49495A"/>
                </a:solidFill>
                <a:latin typeface="Open Sans" pitchFamily="34" charset="0"/>
                <a:ea typeface="Open Sans" pitchFamily="34" charset="-122"/>
                <a:cs typeface="Open Sans" pitchFamily="34" charset="-120"/>
              </a:rPr>
              <a:t>Divide the dataset into training, validation, and test sets</a:t>
            </a:r>
            <a:endParaRPr lang="en-US" sz="1412" dirty="0"/>
          </a:p>
        </p:txBody>
      </p:sp>
      <p:sp>
        <p:nvSpPr>
          <p:cNvPr id="9" name="Shape 7"/>
          <p:cNvSpPr/>
          <p:nvPr/>
        </p:nvSpPr>
        <p:spPr>
          <a:xfrm>
            <a:off x="4210050" y="2426166"/>
            <a:ext cx="7275076" cy="17919"/>
          </a:xfrm>
          <a:prstGeom prst="rect">
            <a:avLst/>
          </a:prstGeom>
          <a:solidFill>
            <a:srgbClr val="B8B7E0"/>
          </a:solidFill>
          <a:ln/>
        </p:spPr>
      </p:sp>
      <p:sp>
        <p:nvSpPr>
          <p:cNvPr id="10" name="Shape 8"/>
          <p:cNvSpPr/>
          <p:nvPr/>
        </p:nvSpPr>
        <p:spPr>
          <a:xfrm>
            <a:off x="3055501" y="2535079"/>
            <a:ext cx="2129790" cy="1033105"/>
          </a:xfrm>
          <a:prstGeom prst="roundRect">
            <a:avLst>
              <a:gd name="adj" fmla="val 10416"/>
            </a:avLst>
          </a:prstGeom>
          <a:solidFill>
            <a:srgbClr val="DED6FF"/>
          </a:solidFill>
          <a:ln/>
        </p:spPr>
      </p:sp>
      <p:sp>
        <p:nvSpPr>
          <p:cNvPr id="11" name="Text 9"/>
          <p:cNvSpPr/>
          <p:nvPr/>
        </p:nvSpPr>
        <p:spPr>
          <a:xfrm>
            <a:off x="3234809" y="2872264"/>
            <a:ext cx="138113" cy="358616"/>
          </a:xfrm>
          <a:prstGeom prst="rect">
            <a:avLst/>
          </a:prstGeom>
          <a:noFill/>
          <a:ln/>
        </p:spPr>
        <p:txBody>
          <a:bodyPr wrap="none" rtlCol="0" anchor="t"/>
          <a:lstStyle/>
          <a:p>
            <a:pPr marL="0" indent="0" algn="ctr">
              <a:lnSpc>
                <a:spcPts val="2824"/>
              </a:lnSpc>
              <a:buNone/>
            </a:pPr>
            <a:r>
              <a:rPr lang="en-US" sz="1765" dirty="0">
                <a:solidFill>
                  <a:srgbClr val="5955EB"/>
                </a:solidFill>
                <a:latin typeface="Libre Baskerville" pitchFamily="34" charset="0"/>
                <a:ea typeface="Libre Baskerville" pitchFamily="34" charset="-122"/>
                <a:cs typeface="Libre Baskerville" pitchFamily="34" charset="-120"/>
              </a:rPr>
              <a:t>2</a:t>
            </a:r>
            <a:endParaRPr lang="en-US" sz="1765" dirty="0"/>
          </a:p>
        </p:txBody>
      </p:sp>
      <p:sp>
        <p:nvSpPr>
          <p:cNvPr id="12" name="Text 10"/>
          <p:cNvSpPr/>
          <p:nvPr/>
        </p:nvSpPr>
        <p:spPr>
          <a:xfrm>
            <a:off x="5364599" y="2714387"/>
            <a:ext cx="2241828" cy="280154"/>
          </a:xfrm>
          <a:prstGeom prst="rect">
            <a:avLst/>
          </a:prstGeom>
          <a:noFill/>
          <a:ln/>
        </p:spPr>
        <p:txBody>
          <a:bodyPr wrap="none" rtlCol="0" anchor="t"/>
          <a:lstStyle/>
          <a:p>
            <a:pPr marL="0" indent="0" algn="l">
              <a:lnSpc>
                <a:spcPts val="2207"/>
              </a:lnSpc>
              <a:buNone/>
            </a:pPr>
            <a:r>
              <a:rPr lang="en-US" sz="1765" dirty="0">
                <a:solidFill>
                  <a:srgbClr val="5955EB"/>
                </a:solidFill>
                <a:latin typeface="Libre Baskerville" pitchFamily="34" charset="0"/>
                <a:ea typeface="Libre Baskerville" pitchFamily="34" charset="-122"/>
                <a:cs typeface="Libre Baskerville" pitchFamily="34" charset="-120"/>
              </a:rPr>
              <a:t>Model Training</a:t>
            </a:r>
            <a:endParaRPr lang="en-US" sz="1765" dirty="0"/>
          </a:p>
        </p:txBody>
      </p:sp>
      <p:sp>
        <p:nvSpPr>
          <p:cNvPr id="13" name="Text 11"/>
          <p:cNvSpPr/>
          <p:nvPr/>
        </p:nvSpPr>
        <p:spPr>
          <a:xfrm>
            <a:off x="5364599" y="3102054"/>
            <a:ext cx="4824889" cy="286822"/>
          </a:xfrm>
          <a:prstGeom prst="rect">
            <a:avLst/>
          </a:prstGeom>
          <a:noFill/>
          <a:ln/>
        </p:spPr>
        <p:txBody>
          <a:bodyPr wrap="none" rtlCol="0" anchor="t"/>
          <a:lstStyle/>
          <a:p>
            <a:pPr marL="0" indent="0" algn="l">
              <a:lnSpc>
                <a:spcPts val="2260"/>
              </a:lnSpc>
              <a:buNone/>
            </a:pPr>
            <a:r>
              <a:rPr lang="en-US" sz="1412" dirty="0">
                <a:solidFill>
                  <a:srgbClr val="49495A"/>
                </a:solidFill>
                <a:latin typeface="Open Sans" pitchFamily="34" charset="0"/>
                <a:ea typeface="Open Sans" pitchFamily="34" charset="-122"/>
                <a:cs typeface="Open Sans" pitchFamily="34" charset="-120"/>
              </a:rPr>
              <a:t>Train the machine learning models using the training data</a:t>
            </a:r>
            <a:endParaRPr lang="en-US" sz="1412" dirty="0"/>
          </a:p>
        </p:txBody>
      </p:sp>
      <p:sp>
        <p:nvSpPr>
          <p:cNvPr id="14" name="Shape 12"/>
          <p:cNvSpPr/>
          <p:nvPr/>
        </p:nvSpPr>
        <p:spPr>
          <a:xfrm>
            <a:off x="5274945" y="3548926"/>
            <a:ext cx="6210181" cy="17919"/>
          </a:xfrm>
          <a:prstGeom prst="rect">
            <a:avLst/>
          </a:prstGeom>
          <a:solidFill>
            <a:srgbClr val="B8B7E0"/>
          </a:solidFill>
          <a:ln/>
        </p:spPr>
      </p:sp>
      <p:sp>
        <p:nvSpPr>
          <p:cNvPr id="15" name="Shape 13"/>
          <p:cNvSpPr/>
          <p:nvPr/>
        </p:nvSpPr>
        <p:spPr>
          <a:xfrm>
            <a:off x="3055501" y="3657838"/>
            <a:ext cx="3194685" cy="1319927"/>
          </a:xfrm>
          <a:prstGeom prst="roundRect">
            <a:avLst>
              <a:gd name="adj" fmla="val 8153"/>
            </a:avLst>
          </a:prstGeom>
          <a:solidFill>
            <a:srgbClr val="DED6FF"/>
          </a:solidFill>
          <a:ln/>
        </p:spPr>
      </p:sp>
      <p:sp>
        <p:nvSpPr>
          <p:cNvPr id="16" name="Text 14"/>
          <p:cNvSpPr/>
          <p:nvPr/>
        </p:nvSpPr>
        <p:spPr>
          <a:xfrm>
            <a:off x="3234809" y="4138493"/>
            <a:ext cx="138113" cy="358616"/>
          </a:xfrm>
          <a:prstGeom prst="rect">
            <a:avLst/>
          </a:prstGeom>
          <a:noFill/>
          <a:ln/>
        </p:spPr>
        <p:txBody>
          <a:bodyPr wrap="none" rtlCol="0" anchor="t"/>
          <a:lstStyle/>
          <a:p>
            <a:pPr marL="0" indent="0" algn="ctr">
              <a:lnSpc>
                <a:spcPts val="2824"/>
              </a:lnSpc>
              <a:buNone/>
            </a:pPr>
            <a:r>
              <a:rPr lang="en-US" sz="1765" dirty="0">
                <a:solidFill>
                  <a:srgbClr val="5955EB"/>
                </a:solidFill>
                <a:latin typeface="Libre Baskerville" pitchFamily="34" charset="0"/>
                <a:ea typeface="Libre Baskerville" pitchFamily="34" charset="-122"/>
                <a:cs typeface="Libre Baskerville" pitchFamily="34" charset="-120"/>
              </a:rPr>
              <a:t>3</a:t>
            </a:r>
            <a:endParaRPr lang="en-US" sz="1765" dirty="0"/>
          </a:p>
        </p:txBody>
      </p:sp>
      <p:sp>
        <p:nvSpPr>
          <p:cNvPr id="17" name="Text 15"/>
          <p:cNvSpPr/>
          <p:nvPr/>
        </p:nvSpPr>
        <p:spPr>
          <a:xfrm>
            <a:off x="6429494" y="3837146"/>
            <a:ext cx="2815352" cy="280154"/>
          </a:xfrm>
          <a:prstGeom prst="rect">
            <a:avLst/>
          </a:prstGeom>
          <a:noFill/>
          <a:ln/>
        </p:spPr>
        <p:txBody>
          <a:bodyPr wrap="none" rtlCol="0" anchor="t"/>
          <a:lstStyle/>
          <a:p>
            <a:pPr marL="0" indent="0" algn="l">
              <a:lnSpc>
                <a:spcPts val="2207"/>
              </a:lnSpc>
              <a:buNone/>
            </a:pPr>
            <a:r>
              <a:rPr lang="en-US" sz="1765" dirty="0">
                <a:solidFill>
                  <a:srgbClr val="5955EB"/>
                </a:solidFill>
                <a:latin typeface="Libre Baskerville" pitchFamily="34" charset="0"/>
                <a:ea typeface="Libre Baskerville" pitchFamily="34" charset="-122"/>
                <a:cs typeface="Libre Baskerville" pitchFamily="34" charset="-120"/>
              </a:rPr>
              <a:t>Hyperparameter Tuning</a:t>
            </a:r>
            <a:endParaRPr lang="en-US" sz="1765" dirty="0"/>
          </a:p>
        </p:txBody>
      </p:sp>
      <p:sp>
        <p:nvSpPr>
          <p:cNvPr id="18" name="Text 16"/>
          <p:cNvSpPr/>
          <p:nvPr/>
        </p:nvSpPr>
        <p:spPr>
          <a:xfrm>
            <a:off x="6429494" y="4224814"/>
            <a:ext cx="4965978" cy="573643"/>
          </a:xfrm>
          <a:prstGeom prst="rect">
            <a:avLst/>
          </a:prstGeom>
          <a:noFill/>
          <a:ln/>
        </p:spPr>
        <p:txBody>
          <a:bodyPr wrap="square" rtlCol="0" anchor="t"/>
          <a:lstStyle/>
          <a:p>
            <a:pPr marL="0" indent="0" algn="l">
              <a:lnSpc>
                <a:spcPts val="2260"/>
              </a:lnSpc>
              <a:buNone/>
            </a:pPr>
            <a:r>
              <a:rPr lang="en-US" sz="1412" dirty="0">
                <a:solidFill>
                  <a:srgbClr val="49495A"/>
                </a:solidFill>
                <a:latin typeface="Open Sans" pitchFamily="34" charset="0"/>
                <a:ea typeface="Open Sans" pitchFamily="34" charset="-122"/>
                <a:cs typeface="Open Sans" pitchFamily="34" charset="-120"/>
              </a:rPr>
              <a:t>Optimize the model hyperparameters using the validation data</a:t>
            </a:r>
            <a:endParaRPr lang="en-US" sz="1412" dirty="0"/>
          </a:p>
        </p:txBody>
      </p:sp>
      <p:sp>
        <p:nvSpPr>
          <p:cNvPr id="19" name="Shape 17"/>
          <p:cNvSpPr/>
          <p:nvPr/>
        </p:nvSpPr>
        <p:spPr>
          <a:xfrm>
            <a:off x="6339840" y="4958507"/>
            <a:ext cx="5145286" cy="17919"/>
          </a:xfrm>
          <a:prstGeom prst="rect">
            <a:avLst/>
          </a:prstGeom>
          <a:solidFill>
            <a:srgbClr val="B8B7E0"/>
          </a:solidFill>
          <a:ln/>
        </p:spPr>
      </p:sp>
      <p:sp>
        <p:nvSpPr>
          <p:cNvPr id="20" name="Shape 18"/>
          <p:cNvSpPr/>
          <p:nvPr/>
        </p:nvSpPr>
        <p:spPr>
          <a:xfrm>
            <a:off x="3055501" y="5067419"/>
            <a:ext cx="4259580" cy="1033105"/>
          </a:xfrm>
          <a:prstGeom prst="roundRect">
            <a:avLst>
              <a:gd name="adj" fmla="val 10416"/>
            </a:avLst>
          </a:prstGeom>
          <a:solidFill>
            <a:srgbClr val="DED6FF"/>
          </a:solidFill>
          <a:ln/>
        </p:spPr>
      </p:sp>
      <p:sp>
        <p:nvSpPr>
          <p:cNvPr id="21" name="Text 19"/>
          <p:cNvSpPr/>
          <p:nvPr/>
        </p:nvSpPr>
        <p:spPr>
          <a:xfrm>
            <a:off x="3234809" y="5404604"/>
            <a:ext cx="131088" cy="358616"/>
          </a:xfrm>
          <a:prstGeom prst="rect">
            <a:avLst/>
          </a:prstGeom>
          <a:noFill/>
          <a:ln/>
        </p:spPr>
        <p:txBody>
          <a:bodyPr wrap="none" rtlCol="0" anchor="t"/>
          <a:lstStyle/>
          <a:p>
            <a:pPr marL="0" indent="0" algn="ctr">
              <a:lnSpc>
                <a:spcPts val="2824"/>
              </a:lnSpc>
              <a:buNone/>
            </a:pPr>
            <a:r>
              <a:rPr lang="en-US" sz="1765" dirty="0">
                <a:solidFill>
                  <a:srgbClr val="5955EB"/>
                </a:solidFill>
                <a:latin typeface="Libre Baskerville" pitchFamily="34" charset="0"/>
                <a:ea typeface="Libre Baskerville" pitchFamily="34" charset="-122"/>
                <a:cs typeface="Libre Baskerville" pitchFamily="34" charset="-120"/>
              </a:rPr>
              <a:t>4</a:t>
            </a:r>
            <a:endParaRPr lang="en-US" sz="1765" dirty="0"/>
          </a:p>
        </p:txBody>
      </p:sp>
      <p:sp>
        <p:nvSpPr>
          <p:cNvPr id="22" name="Text 20"/>
          <p:cNvSpPr/>
          <p:nvPr/>
        </p:nvSpPr>
        <p:spPr>
          <a:xfrm>
            <a:off x="7494389" y="5246727"/>
            <a:ext cx="2241828" cy="280154"/>
          </a:xfrm>
          <a:prstGeom prst="rect">
            <a:avLst/>
          </a:prstGeom>
          <a:noFill/>
          <a:ln/>
        </p:spPr>
        <p:txBody>
          <a:bodyPr wrap="none" rtlCol="0" anchor="t"/>
          <a:lstStyle/>
          <a:p>
            <a:pPr marL="0" indent="0" algn="l">
              <a:lnSpc>
                <a:spcPts val="2207"/>
              </a:lnSpc>
              <a:buNone/>
            </a:pPr>
            <a:r>
              <a:rPr lang="en-US" sz="1765" dirty="0">
                <a:solidFill>
                  <a:srgbClr val="5955EB"/>
                </a:solidFill>
                <a:latin typeface="Libre Baskerville" pitchFamily="34" charset="0"/>
                <a:ea typeface="Libre Baskerville" pitchFamily="34" charset="-122"/>
                <a:cs typeface="Libre Baskerville" pitchFamily="34" charset="-120"/>
              </a:rPr>
              <a:t>Model Evaluation</a:t>
            </a:r>
            <a:endParaRPr lang="en-US" sz="1765" dirty="0"/>
          </a:p>
        </p:txBody>
      </p:sp>
      <p:sp>
        <p:nvSpPr>
          <p:cNvPr id="23" name="Text 21"/>
          <p:cNvSpPr/>
          <p:nvPr/>
        </p:nvSpPr>
        <p:spPr>
          <a:xfrm>
            <a:off x="7494389" y="5634395"/>
            <a:ext cx="3827264" cy="286822"/>
          </a:xfrm>
          <a:prstGeom prst="rect">
            <a:avLst/>
          </a:prstGeom>
          <a:noFill/>
          <a:ln/>
        </p:spPr>
        <p:txBody>
          <a:bodyPr wrap="none" rtlCol="0" anchor="t"/>
          <a:lstStyle/>
          <a:p>
            <a:pPr marL="0" indent="0" algn="l">
              <a:lnSpc>
                <a:spcPts val="2260"/>
              </a:lnSpc>
              <a:buNone/>
            </a:pPr>
            <a:r>
              <a:rPr lang="en-US" sz="1412" dirty="0">
                <a:solidFill>
                  <a:srgbClr val="49495A"/>
                </a:solidFill>
                <a:latin typeface="Open Sans" pitchFamily="34" charset="0"/>
                <a:ea typeface="Open Sans" pitchFamily="34" charset="-122"/>
                <a:cs typeface="Open Sans" pitchFamily="34" charset="-120"/>
              </a:rPr>
              <a:t>Assess the model performance on the test set</a:t>
            </a:r>
            <a:endParaRPr lang="en-US" sz="1412" dirty="0"/>
          </a:p>
        </p:txBody>
      </p:sp>
      <p:sp>
        <p:nvSpPr>
          <p:cNvPr id="24" name="Text 22"/>
          <p:cNvSpPr/>
          <p:nvPr/>
        </p:nvSpPr>
        <p:spPr>
          <a:xfrm>
            <a:off x="3055501" y="6302216"/>
            <a:ext cx="8519279" cy="1434108"/>
          </a:xfrm>
          <a:prstGeom prst="rect">
            <a:avLst/>
          </a:prstGeom>
          <a:noFill/>
          <a:ln/>
        </p:spPr>
        <p:txBody>
          <a:bodyPr wrap="square" rtlCol="0" anchor="t"/>
          <a:lstStyle/>
          <a:p>
            <a:pPr marL="0" indent="0">
              <a:lnSpc>
                <a:spcPts val="2260"/>
              </a:lnSpc>
              <a:buNone/>
            </a:pPr>
            <a:r>
              <a:rPr lang="en-US" sz="1412" dirty="0">
                <a:solidFill>
                  <a:srgbClr val="49495A"/>
                </a:solidFill>
                <a:latin typeface="Open Sans" pitchFamily="34" charset="0"/>
                <a:ea typeface="Open Sans" pitchFamily="34" charset="-122"/>
                <a:cs typeface="Open Sans" pitchFamily="34" charset="-120"/>
              </a:rPr>
              <a:t>The training and evaluation process for the air quality prognosis models involves several key steps. First, the dataset is split into training, validation, and test sets to enable effective model development and assessment. Each machine learning model is then trained on the training data, with the hyperparameters optimized using the validation set. Finally, the models are evaluated on the held-out test set to measure their performance in real-world scenarios.</a:t>
            </a:r>
            <a:endParaRPr lang="en-US" sz="141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892</Words>
  <Application>Microsoft Office PowerPoint</Application>
  <PresentationFormat>Custom</PresentationFormat>
  <Paragraphs>77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 Nadheem</cp:lastModifiedBy>
  <cp:revision>3</cp:revision>
  <dcterms:created xsi:type="dcterms:W3CDTF">2024-05-18T02:01:50Z</dcterms:created>
  <dcterms:modified xsi:type="dcterms:W3CDTF">2024-05-18T02:15:12Z</dcterms:modified>
</cp:coreProperties>
</file>